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9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20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9C407F-5348-4B99-853D-C6D901632917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FC272B-BDF5-42E5-AB67-B574B10879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3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such weapon is STUXNET which used four unique exploits and infected 58% of Iranian computers. To attack its target, a hidden Iranian Nuclear Enrichment Facility, a </a:t>
            </a:r>
            <a:r>
              <a:rPr lang="en-US" dirty="0" err="1"/>
              <a:t>usb</a:t>
            </a:r>
            <a:r>
              <a:rPr lang="en-US" dirty="0"/>
              <a:t> drive infected with the malware was connected to a computer in the facility. From there, it used the </a:t>
            </a:r>
            <a:r>
              <a:rPr lang="en-US" dirty="0" err="1"/>
              <a:t>Remmote</a:t>
            </a:r>
            <a:r>
              <a:rPr lang="en-US" dirty="0"/>
              <a:t> code exploit for network printers to jump to all other computers in the network. But it waited patiently to attack a computer connected to a Siemens PLC, a controller for a uranium centrifuge. By varying rpms within the centrifuge, while reporting that the centrifuge was working properly, Stuxnet was able to damage the centrifuges. Destroying Iran’s nuclear ambitions in the process.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FC272B-BDF5-42E5-AB67-B574B10879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028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FC272B-BDF5-42E5-AB67-B574B10879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703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B03EA-DA79-D07E-D48A-673731142C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ED863-F019-D005-2C37-56C86FF462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81A25-5089-DF2C-2B51-9F596768A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994D7-CAA7-D8D7-17C8-679412F81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7B754-1913-4E6B-7776-3D3D68846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34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B11BE-2503-20A5-FBD3-52712D8C1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EF22C4-2FA1-58D2-9038-68B93EA6F7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E1ED6-93B7-0670-6626-F2F46F919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379D2-9C0B-D0CA-4320-493B003CD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68D50-C42C-38AC-0118-45636E4B6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235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3BFFCA-960F-849B-80C5-6F4375ED79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0F5CF0-1D80-2BFA-5665-87919026C3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F45C9-F7D7-58D9-B0CE-C4BC1BE7C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8FACC-0E6B-FDB9-D4D5-DC6B5EB71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FAA29-C225-26E9-0D0D-3EB12236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193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BB996-D503-2671-D2C9-EB029D57A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42D26-388A-8A40-23EA-3500B71C9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1E9A2-6B82-846E-A2D8-BA37B93DE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F8AD8-D0FE-DC5A-5E7D-7A1163952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0E3A8-B459-4C42-A3F4-98F3A21C8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12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445B2-65F2-6029-D76F-BA0328D8F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740051-F9DB-2F2E-53F7-0A664464D7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C6346-69E7-0DD2-5499-8DF6CDB63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8908C-1AA4-02A7-840C-60D87D7DE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55F82-DFAD-638A-7B93-DC6146D0E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609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FF549-0174-6203-2E2D-0F4D53708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7F6E8-8470-4B73-4AE8-333DAE1818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FBF346-5DFF-0E97-F5BB-B9370A99BD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F69503-AC78-87DF-6BC0-34EA21039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916AA-E38D-5811-D6AA-D852EAB89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8D85C-26B9-B637-B65D-6DDF0C85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84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48E6E-B699-0040-605D-CADCF7599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3DFA6-C57B-ABAC-B744-6A2075422F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B14CB4-FFE7-A391-762F-492BA42A9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6270C5-FB51-934D-9EA6-B623FA6218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7F0747-7035-94E5-48B2-C510F74B1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66C084-BBAF-8045-471A-C2313315C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26B7CD-FF2B-EAE1-E92E-8828D33C5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96B4A7-7FE5-DB55-ED4F-8FED5FBE9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25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4A289-339D-EDB1-D5EF-63B0097A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C67C2A-AB15-105B-CDB6-DCCAEE3CB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7D2B8C-DF17-8B5D-BF05-0B42D6F6A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5B38A9-1508-96C2-8AD9-E689E04D7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912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E402D-15AC-2B23-8DAD-8AD0D5C9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8C6621-2EF7-DF24-3D62-8DC65A5BF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239CF-7616-F962-9266-64BA80FEA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DEF01-9326-2E8B-875A-5732200D6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65551-6723-C238-1F99-09FFBAE92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6F86BA-74CD-A13F-33C6-08BDCCE5F2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BDA47-A705-8B63-AE6E-8EF63E68E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7CECAF-9103-AF3E-5EF6-E32130BCF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C0E10-389F-E888-4E81-1E4637ABA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08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DBD2C-3CB7-951E-B989-3556A4A25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114516-486E-87E2-EC88-5E1F3213CC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77C79A-AEAC-7F0F-0AEC-229C429A6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740251-8FAE-6498-3B32-CE266A033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32AC9-A7C9-0F52-2B5F-C6B7FD8F9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DA320-4F80-57ED-AEAA-C07962F66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17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838708-FE15-5363-325A-F37EE5554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BBCD91-9F87-51DF-9EDA-04DCE5609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8A7FC-A7D9-8F65-E90E-E0AC8CA0FF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4BE8B-E98D-4158-9493-41F753AD9EFB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BB036-644D-28B4-47DF-ACABEFEE4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95B1B-A435-251E-C4BE-CC26D185C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63CF53-75BC-4632-968A-3B721881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82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A5E0E-7277-41DE-7689-1825DA186F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Hacking in the 21</a:t>
            </a:r>
            <a:r>
              <a:rPr lang="en-US" baseline="30000" dirty="0"/>
              <a:t>st</a:t>
            </a:r>
            <a:r>
              <a:rPr lang="en-US" dirty="0"/>
              <a:t> Century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6E40E-0A74-FEEC-18B7-2E0C0657E5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Sidhardh Burre</a:t>
            </a:r>
          </a:p>
        </p:txBody>
      </p:sp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6894A578-2643-3E01-A17F-7AE07ADAD9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3411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06"/>
    </mc:Choice>
    <mc:Fallback>
      <p:transition spd="slow" advTm="7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8D76ADC-2E46-B7C9-1A87-695C1E7B90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76" y="1048070"/>
            <a:ext cx="5319317" cy="4441371"/>
          </a:xfrm>
          <a:prstGeom prst="rect">
            <a:avLst/>
          </a:pr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F756772-AAB6-DD3F-401D-277E21CB2D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887" y="1048070"/>
            <a:ext cx="6069137" cy="4441371"/>
          </a:xfrm>
          <a:prstGeom prst="rect">
            <a:avLst/>
          </a:prstGeom>
        </p:spPr>
      </p:pic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C1464CA3-55D5-52AA-8485-D9D5A79209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51830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712"/>
    </mc:Choice>
    <mc:Fallback>
      <p:transition spd="slow" advTm="47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40" x="152400" y="1166813"/>
          <p14:tracePt t="5543" x="242888" y="1190625"/>
          <p14:tracePt t="5552" x="457200" y="1252538"/>
          <p14:tracePt t="5580" x="1123950" y="1543050"/>
          <p14:tracePt t="5594" x="1438275" y="1671638"/>
          <p14:tracePt t="5598" x="1524000" y="1704975"/>
          <p14:tracePt t="5608" x="1738313" y="1781175"/>
          <p14:tracePt t="5622" x="2005013" y="1862138"/>
          <p14:tracePt t="5629" x="2114550" y="1890713"/>
          <p14:tracePt t="5642" x="2257425" y="1924050"/>
          <p14:tracePt t="5646" x="2281238" y="1924050"/>
          <p14:tracePt t="5651" x="2300288" y="1928813"/>
          <p14:tracePt t="5715" x="2295525" y="1928813"/>
          <p14:tracePt t="5740" x="2295525" y="1924050"/>
          <p14:tracePt t="5794" x="2295525" y="1914525"/>
          <p14:tracePt t="5802" x="2305050" y="1895475"/>
          <p14:tracePt t="5804" x="2309813" y="1890713"/>
          <p14:tracePt t="5809" x="2314575" y="1881188"/>
          <p14:tracePt t="5824" x="2328863" y="1871663"/>
          <p14:tracePt t="5837" x="2328863" y="1885950"/>
          <p14:tracePt t="5851" x="2305050" y="1957388"/>
          <p14:tracePt t="5854" x="2295525" y="1981200"/>
          <p14:tracePt t="5859" x="2281238" y="2024063"/>
          <p14:tracePt t="5865" x="2262188" y="2100263"/>
          <p14:tracePt t="5880" x="2195513" y="2319338"/>
          <p14:tracePt t="5892" x="2138363" y="2495550"/>
          <p14:tracePt t="5895" x="2119313" y="2538413"/>
          <p14:tracePt t="5900" x="2100263" y="2586038"/>
          <p14:tracePt t="5904" x="2066925" y="2652713"/>
          <p14:tracePt t="5913" x="2014538" y="2757488"/>
          <p14:tracePt t="5921" x="1962150" y="2843213"/>
          <p14:tracePt t="5936" x="1876425" y="2976563"/>
          <p14:tracePt t="5944" x="1833563" y="3033713"/>
          <p14:tracePt t="5946" x="1819275" y="3043238"/>
          <p14:tracePt t="5955" x="1776413" y="3081338"/>
          <p14:tracePt t="5962" x="1743075" y="3114675"/>
          <p14:tracePt t="5976" x="1690688" y="3152775"/>
          <p14:tracePt t="5985" x="1676400" y="3162300"/>
          <p14:tracePt t="6115" x="1676400" y="3157538"/>
          <p14:tracePt t="6118" x="1676400" y="3152775"/>
          <p14:tracePt t="6127" x="1671638" y="3148013"/>
          <p14:tracePt t="6135" x="1666875" y="3143250"/>
          <p14:tracePt t="6150" x="1666875" y="3138488"/>
          <p14:tracePt t="6160" x="1662113" y="3138488"/>
          <p14:tracePt t="6170" x="1662113" y="3133725"/>
          <p14:tracePt t="6226" x="1662113" y="3124200"/>
          <p14:tracePt t="6235" x="1662113" y="3114675"/>
          <p14:tracePt t="6239" x="1662113" y="3109913"/>
          <p14:tracePt t="6253" x="1657350" y="3090863"/>
          <p14:tracePt t="6261" x="1657350" y="3081338"/>
          <p14:tracePt t="6274" x="1657350" y="3067050"/>
          <p14:tracePt t="6281" x="1652588" y="3067050"/>
          <p14:tracePt t="6295" x="1652588" y="3062288"/>
          <p14:tracePt t="6376" x="1652588" y="3057525"/>
          <p14:tracePt t="6403" x="1647825" y="3052763"/>
          <p14:tracePt t="6412" x="1647825" y="3048000"/>
          <p14:tracePt t="6419" x="1643063" y="3043238"/>
          <p14:tracePt t="6423" x="1638300" y="3038475"/>
          <p14:tracePt t="6442" x="1628775" y="3024188"/>
          <p14:tracePt t="6455" x="1614488" y="3014663"/>
          <p14:tracePt t="6469" x="1604963" y="3005138"/>
          <p14:tracePt t="6475" x="1595438" y="3000375"/>
          <p14:tracePt t="6491" x="1581150" y="2990850"/>
          <p14:tracePt t="6497" x="1576388" y="2990850"/>
          <p14:tracePt t="6511" x="1576388" y="2986088"/>
          <p14:tracePt t="6517" x="1571625" y="2986088"/>
          <p14:tracePt t="6560" x="1566863" y="2981325"/>
          <p14:tracePt t="6572" x="1562100" y="2981325"/>
          <p14:tracePt t="6582" x="1557338" y="2981325"/>
          <p14:tracePt t="6590" x="1552575" y="2976563"/>
          <p14:tracePt t="6597" x="1547813" y="2976563"/>
          <p14:tracePt t="6607" x="1543050" y="2971800"/>
          <p14:tracePt t="6615" x="1533525" y="2967038"/>
          <p14:tracePt t="6628" x="1524000" y="2967038"/>
          <p14:tracePt t="6636" x="1519238" y="2962275"/>
          <p14:tracePt t="6649" x="1504950" y="2962275"/>
          <p14:tracePt t="6656" x="1495425" y="2957513"/>
          <p14:tracePt t="6670" x="1481138" y="2952750"/>
          <p14:tracePt t="6675" x="1476375" y="2952750"/>
          <p14:tracePt t="6715" x="1471613" y="2952750"/>
          <p14:tracePt t="6730" x="1466850" y="2952750"/>
          <p14:tracePt t="6740" x="1462088" y="2952750"/>
          <p14:tracePt t="6749" x="1457325" y="2952750"/>
          <p14:tracePt t="6756" x="1452563" y="2952750"/>
          <p14:tracePt t="6762" x="1447800" y="2952750"/>
          <p14:tracePt t="6768" x="1443038" y="2952750"/>
          <p14:tracePt t="6775" x="1433513" y="2952750"/>
          <p14:tracePt t="6789" x="1423988" y="2952750"/>
          <p14:tracePt t="6802" x="1419225" y="2952750"/>
          <p14:tracePt t="6827" x="1414463" y="2952750"/>
          <p14:tracePt t="6837" x="1414463" y="2947988"/>
          <p14:tracePt t="6844" x="1409700" y="2947988"/>
          <p14:tracePt t="6858" x="1404938" y="2947988"/>
          <p14:tracePt t="6915" x="1400175" y="2947988"/>
          <p14:tracePt t="6926" x="1395413" y="2947988"/>
          <p14:tracePt t="6932" x="1390650" y="2947988"/>
          <p14:tracePt t="6944" x="1381125" y="2947988"/>
          <p14:tracePt t="6947" x="1376363" y="2947988"/>
          <p14:tracePt t="6955" x="1371600" y="2947988"/>
          <p14:tracePt t="6962" x="1362075" y="2947988"/>
          <p14:tracePt t="6976" x="1352550" y="2947988"/>
          <p14:tracePt t="6983" x="1347788" y="2947988"/>
          <p14:tracePt t="6998" x="1338263" y="2947988"/>
          <p14:tracePt t="7006" x="1333500" y="2947988"/>
          <p14:tracePt t="7018" x="1319213" y="2947988"/>
          <p14:tracePt t="7026" x="1309688" y="2947988"/>
          <p14:tracePt t="7029" x="1304925" y="2947988"/>
          <p14:tracePt t="7040" x="1295400" y="2947988"/>
          <p14:tracePt t="7046" x="1290638" y="2947988"/>
          <p14:tracePt t="7059" x="1276350" y="2952750"/>
          <p14:tracePt t="7067" x="1271588" y="2952750"/>
          <p14:tracePt t="7081" x="1266825" y="2952750"/>
          <p14:tracePt t="7106" x="1262063" y="2952750"/>
          <p14:tracePt t="7137" x="1257300" y="2952750"/>
          <p14:tracePt t="7159" x="1252538" y="2952750"/>
          <p14:tracePt t="7162" x="1252538" y="2957513"/>
          <p14:tracePt t="7176" x="1247775" y="2957513"/>
          <p14:tracePt t="7209" x="1247775" y="2962275"/>
          <p14:tracePt t="7223" x="1243013" y="2962275"/>
          <p14:tracePt t="7234" x="1238250" y="2962275"/>
          <p14:tracePt t="7567" x="1243013" y="2962275"/>
          <p14:tracePt t="7590" x="1247775" y="2962275"/>
          <p14:tracePt t="7618" x="1252538" y="2962275"/>
          <p14:tracePt t="7660" x="1257300" y="2962275"/>
          <p14:tracePt t="7677" x="1262063" y="2957513"/>
          <p14:tracePt t="7681" x="1266825" y="2957513"/>
          <p14:tracePt t="7684" x="1271588" y="2957513"/>
          <p14:tracePt t="7698" x="1281113" y="2952750"/>
          <p14:tracePt t="7712" x="1285875" y="2952750"/>
          <p14:tracePt t="7726" x="1300163" y="2952750"/>
          <p14:tracePt t="7740" x="1309688" y="2952750"/>
          <p14:tracePt t="7753" x="1328738" y="2947988"/>
          <p14:tracePt t="7769" x="1357313" y="2947988"/>
          <p14:tracePt t="7781" x="1395413" y="2947988"/>
          <p14:tracePt t="7785" x="1409700" y="2947988"/>
          <p14:tracePt t="7796" x="1447800" y="2952750"/>
          <p14:tracePt t="7801" x="1466850" y="2952750"/>
          <p14:tracePt t="7806" x="1490663" y="2952750"/>
          <p14:tracePt t="7816" x="1524000" y="2957513"/>
          <p14:tracePt t="7823" x="1543050" y="2957513"/>
          <p14:tracePt t="7837" x="1581150" y="2962275"/>
          <p14:tracePt t="7845" x="1590675" y="2962275"/>
          <p14:tracePt t="7858" x="1600200" y="2962275"/>
          <p14:tracePt t="8318" x="1600200" y="2967038"/>
          <p14:tracePt t="8324" x="1590675" y="2967038"/>
          <p14:tracePt t="8327" x="1581150" y="2971800"/>
          <p14:tracePt t="8337" x="1562100" y="2981325"/>
          <p14:tracePt t="8346" x="1538288" y="2995613"/>
          <p14:tracePt t="8358" x="1495425" y="3009900"/>
          <p14:tracePt t="8364" x="1476375" y="3019425"/>
          <p14:tracePt t="8371" x="1447800" y="3033713"/>
          <p14:tracePt t="8376" x="1433513" y="3038475"/>
          <p14:tracePt t="8381" x="1414463" y="3048000"/>
          <p14:tracePt t="8387" x="1400175" y="3052763"/>
          <p14:tracePt t="8401" x="1366838" y="3062288"/>
          <p14:tracePt t="8406" x="1362075" y="3067050"/>
          <p14:tracePt t="8420" x="1352550" y="3067050"/>
          <p14:tracePt t="8648" x="1357313" y="3067050"/>
          <p14:tracePt t="8656" x="1362075" y="3067050"/>
          <p14:tracePt t="8664" x="1371600" y="3067050"/>
          <p14:tracePt t="8670" x="1376363" y="3062288"/>
          <p14:tracePt t="8676" x="1385888" y="3057525"/>
          <p14:tracePt t="8684" x="1395413" y="3057525"/>
          <p14:tracePt t="8691" x="1404938" y="3052763"/>
          <p14:tracePt t="8705" x="1423988" y="3052763"/>
          <p14:tracePt t="8719" x="1443038" y="3052763"/>
          <p14:tracePt t="8728" x="1462088" y="3048000"/>
          <p14:tracePt t="8731" x="1471613" y="3048000"/>
          <p14:tracePt t="8740" x="1490663" y="3048000"/>
          <p14:tracePt t="8755" x="1519238" y="3048000"/>
          <p14:tracePt t="8762" x="1528763" y="3048000"/>
          <p14:tracePt t="8775" x="1547813" y="3048000"/>
          <p14:tracePt t="8781" x="1552575" y="3048000"/>
          <p14:tracePt t="8795" x="1557338" y="3048000"/>
          <p14:tracePt t="9616" x="1562100" y="3048000"/>
          <p14:tracePt t="9621" x="1571625" y="3043238"/>
          <p14:tracePt t="9624" x="1576388" y="3038475"/>
          <p14:tracePt t="9638" x="1643063" y="3009900"/>
          <p14:tracePt t="9640" x="1657350" y="3005138"/>
          <p14:tracePt t="9650" x="1733550" y="2971800"/>
          <p14:tracePt t="9663" x="1900238" y="2905125"/>
          <p14:tracePt t="9677" x="2166938" y="2790825"/>
          <p14:tracePt t="9691" x="2438400" y="2652713"/>
          <p14:tracePt t="9705" x="2752725" y="2457450"/>
          <p14:tracePt t="9719" x="3071813" y="2214563"/>
          <p14:tracePt t="9723" x="3171825" y="2138363"/>
          <p14:tracePt t="9733" x="3414713" y="1924050"/>
          <p14:tracePt t="9747" x="3752850" y="1628775"/>
          <p14:tracePt t="9762" x="4081463" y="1338263"/>
          <p14:tracePt t="9774" x="4314825" y="1114425"/>
          <p14:tracePt t="9788" x="4476750" y="952500"/>
          <p14:tracePt t="9802" x="4552950" y="866775"/>
          <p14:tracePt t="9816" x="4572000" y="838200"/>
          <p14:tracePt t="9858" x="4572000" y="842963"/>
          <p14:tracePt t="9863" x="4572000" y="857250"/>
          <p14:tracePt t="9871" x="4581525" y="885825"/>
          <p14:tracePt t="9885" x="4600575" y="923925"/>
          <p14:tracePt t="9900" x="4643438" y="952500"/>
          <p14:tracePt t="9913" x="4676775" y="976313"/>
          <p14:tracePt t="9918" x="4695825" y="981075"/>
          <p14:tracePt t="9927" x="4738688" y="1000125"/>
          <p14:tracePt t="9942" x="4819650" y="1023938"/>
          <p14:tracePt t="9955" x="4900613" y="1047750"/>
          <p14:tracePt t="9969" x="5000625" y="1071563"/>
          <p14:tracePt t="9971" x="5014913" y="1081088"/>
          <p14:tracePt t="9983" x="5067300" y="1100138"/>
          <p14:tracePt t="9996" x="5124450" y="1128713"/>
          <p14:tracePt t="10000" x="5129213" y="1133475"/>
          <p14:tracePt t="10011" x="5138738" y="1143000"/>
          <p14:tracePt t="10024" x="5138738" y="1152525"/>
          <p14:tracePt t="10040" x="5133975" y="1162050"/>
          <p14:tracePt t="10052" x="5105400" y="1166813"/>
          <p14:tracePt t="10068" x="5072063" y="1181100"/>
          <p14:tracePt t="10080" x="5029200" y="1204913"/>
          <p14:tracePt t="10082" x="5019675" y="1209675"/>
          <p14:tracePt t="10094" x="4986338" y="1228725"/>
          <p14:tracePt t="10108" x="4962525" y="1262063"/>
          <p14:tracePt t="10121" x="4948238" y="1281113"/>
          <p14:tracePt t="10135" x="4938713" y="1281113"/>
          <p14:tracePt t="10183" x="4938713" y="1276350"/>
          <p14:tracePt t="10189" x="4933950" y="1266825"/>
          <p14:tracePt t="10205" x="4929188" y="1247775"/>
          <p14:tracePt t="10219" x="4919663" y="1228725"/>
          <p14:tracePt t="10223" x="4919663" y="1223963"/>
          <p14:tracePt t="10233" x="4914900" y="1209675"/>
          <p14:tracePt t="10246" x="4914900" y="1195388"/>
          <p14:tracePt t="10262" x="4914900" y="1181100"/>
          <p14:tracePt t="10277" x="4914900" y="1171575"/>
          <p14:tracePt t="10288" x="4924425" y="1166813"/>
          <p14:tracePt t="10302" x="4948238" y="1157288"/>
          <p14:tracePt t="10317" x="4986338" y="1152525"/>
          <p14:tracePt t="10330" x="5029200" y="1157288"/>
          <p14:tracePt t="10344" x="5086350" y="1181100"/>
          <p14:tracePt t="10357" x="5143500" y="1209675"/>
          <p14:tracePt t="10361" x="5157788" y="1214438"/>
          <p14:tracePt t="10371" x="5191125" y="1238250"/>
          <p14:tracePt t="10386" x="5229225" y="1271588"/>
          <p14:tracePt t="10402" x="5253038" y="1309688"/>
          <p14:tracePt t="10404" x="5257800" y="1314450"/>
          <p14:tracePt t="10413" x="5262563" y="1338263"/>
          <p14:tracePt t="10429" x="5272088" y="1376363"/>
          <p14:tracePt t="10443" x="5272088" y="1409700"/>
          <p14:tracePt t="10455" x="5267325" y="1443038"/>
          <p14:tracePt t="10469" x="5248275" y="1471613"/>
          <p14:tracePt t="10474" x="5238750" y="1485900"/>
          <p14:tracePt t="10483" x="5224463" y="1500188"/>
          <p14:tracePt t="10496" x="5200650" y="1524000"/>
          <p14:tracePt t="10511" x="5167313" y="1543050"/>
          <p14:tracePt t="10527" x="5129213" y="1557338"/>
          <p14:tracePt t="10538" x="5091113" y="1562100"/>
          <p14:tracePt t="10552" x="5048250" y="1566863"/>
          <p14:tracePt t="10566" x="4991100" y="1562100"/>
          <p14:tracePt t="10580" x="4933950" y="1547813"/>
          <p14:tracePt t="10594" x="4891088" y="1524000"/>
          <p14:tracePt t="10597" x="4881563" y="1519238"/>
          <p14:tracePt t="10608" x="4862513" y="1495425"/>
          <p14:tracePt t="10610" x="4857750" y="1495425"/>
          <p14:tracePt t="10623" x="4838700" y="1466850"/>
          <p14:tracePt t="10635" x="4833938" y="1438275"/>
          <p14:tracePt t="10649" x="4843463" y="1400175"/>
          <p14:tracePt t="10663" x="4895850" y="1366838"/>
          <p14:tracePt t="10679" x="4991100" y="1328738"/>
          <p14:tracePt t="10681" x="5000625" y="1323975"/>
          <p14:tracePt t="10691" x="5072063" y="1309688"/>
          <p14:tracePt t="10705" x="5162550" y="1304925"/>
          <p14:tracePt t="10707" x="5181600" y="1304925"/>
          <p14:tracePt t="10719" x="5253038" y="1304925"/>
          <p14:tracePt t="10733" x="5329238" y="1314450"/>
          <p14:tracePt t="10736" x="5338763" y="1319213"/>
          <p14:tracePt t="10749" x="5381625" y="1338263"/>
          <p14:tracePt t="10763" x="5400675" y="1357313"/>
          <p14:tracePt t="10774" x="5410200" y="1376363"/>
          <p14:tracePt t="10788" x="5414963" y="1404938"/>
          <p14:tracePt t="10802" x="5414963" y="1433513"/>
          <p14:tracePt t="10816" x="5405438" y="1452563"/>
          <p14:tracePt t="10830" x="5391150" y="1471613"/>
          <p14:tracePt t="10844" x="5367338" y="1481138"/>
          <p14:tracePt t="10859" x="5338763" y="1490663"/>
          <p14:tracePt t="10862" x="5334000" y="1490663"/>
          <p14:tracePt t="10873" x="5310188" y="1495425"/>
          <p14:tracePt t="10886" x="5281613" y="1495425"/>
          <p14:tracePt t="10899" x="5267325" y="1495425"/>
          <p14:tracePt t="10913" x="5262563" y="1495425"/>
          <p14:tracePt t="10941" x="5257800" y="1495425"/>
          <p14:tracePt t="21040" x="5257800" y="1485900"/>
          <p14:tracePt t="21045" x="5257800" y="1481138"/>
          <p14:tracePt t="21052" x="5253038" y="1462088"/>
          <p14:tracePt t="21060" x="5248275" y="1452563"/>
          <p14:tracePt t="21073" x="5248275" y="1447800"/>
          <p14:tracePt t="21362" x="5257800" y="1443038"/>
          <p14:tracePt t="21367" x="5281613" y="1438275"/>
          <p14:tracePt t="21371" x="5300663" y="1438275"/>
          <p14:tracePt t="21395" x="5657850" y="1395413"/>
          <p14:tracePt t="21407" x="5943600" y="1381125"/>
          <p14:tracePt t="21421" x="6429375" y="1352550"/>
          <p14:tracePt t="21425" x="6600825" y="1343025"/>
          <p14:tracePt t="21435" x="6853238" y="1338263"/>
          <p14:tracePt t="21439" x="7015163" y="1343025"/>
          <p14:tracePt t="21444" x="7177088" y="1352550"/>
          <p14:tracePt t="21450" x="7419975" y="1381125"/>
          <p14:tracePt t="21464" x="7915275" y="1466850"/>
          <p14:tracePt t="21476" x="8386763" y="1581150"/>
          <p14:tracePt t="21481" x="8620125" y="1638300"/>
          <p14:tracePt t="21490" x="8901113" y="1719263"/>
          <p14:tracePt t="21492" x="9058275" y="1766888"/>
          <p14:tracePt t="21504" x="9501188" y="1885950"/>
          <p14:tracePt t="21507" x="9615488" y="1914525"/>
          <p14:tracePt t="21518" x="10086975" y="2033588"/>
          <p14:tracePt t="21532" x="10529888" y="2147888"/>
          <p14:tracePt t="21535" x="10701338" y="2190750"/>
          <p14:tracePt t="21546" x="11001375" y="2262188"/>
          <p14:tracePt t="21550" x="11177588" y="2305050"/>
          <p14:tracePt t="21554" x="11258550" y="2324100"/>
          <p14:tracePt t="21560" x="11406188" y="2362200"/>
          <p14:tracePt t="21574" x="11672888" y="2428875"/>
          <p14:tracePt t="21589" x="11887200" y="2481263"/>
          <p14:tracePt t="21602" x="11968163" y="2495550"/>
          <p14:tracePt t="21606" x="11991975" y="2500313"/>
          <p14:tracePt t="21618" x="12006263" y="2500313"/>
          <p14:tracePt t="21651" x="12006263" y="2495550"/>
          <p14:tracePt t="21655" x="12001500" y="2490788"/>
          <p14:tracePt t="21659" x="11996738" y="2481263"/>
          <p14:tracePt t="21671" x="11982450" y="2457450"/>
          <p14:tracePt t="21685" x="11972925" y="2433638"/>
          <p14:tracePt t="21699" x="11963400" y="2414588"/>
          <p14:tracePt t="21714" x="11958638" y="2405063"/>
          <p14:tracePt t="21760" x="11953875" y="2405063"/>
          <p14:tracePt t="21773" x="11949113" y="2405063"/>
          <p14:tracePt t="21785" x="11939588" y="2400300"/>
          <p14:tracePt t="21788" x="11934825" y="2400300"/>
          <p14:tracePt t="21796" x="11925300" y="2400300"/>
          <p14:tracePt t="21810" x="11901488" y="2395538"/>
          <p14:tracePt t="21827" x="11868150" y="2381250"/>
          <p14:tracePt t="21829" x="11858625" y="2381250"/>
          <p14:tracePt t="21839" x="11844338" y="2381250"/>
          <p14:tracePt t="21851" x="11815763" y="2371725"/>
          <p14:tracePt t="21866" x="11806238" y="2366963"/>
          <p14:tracePt t="21893" x="11806238" y="2362200"/>
          <p14:tracePt t="21907" x="11806238" y="2357438"/>
          <p14:tracePt t="21921" x="11806238" y="2347913"/>
          <p14:tracePt t="21935" x="11806238" y="2328863"/>
          <p14:tracePt t="21941" x="11806238" y="2314575"/>
          <p14:tracePt t="21950" x="11806238" y="2300288"/>
          <p14:tracePt t="21964" x="11806238" y="2281238"/>
          <p14:tracePt t="21976" x="11806238" y="2262188"/>
          <p14:tracePt t="21990" x="11806238" y="2257425"/>
          <p14:tracePt t="22022" x="11806238" y="2262188"/>
          <p14:tracePt t="22032" x="11806238" y="2281238"/>
          <p14:tracePt t="22046" x="11815763" y="2338388"/>
          <p14:tracePt t="22049" x="11815763" y="2352675"/>
          <p14:tracePt t="22051" x="11815763" y="2357438"/>
          <p14:tracePt t="22059" x="11815763" y="2386013"/>
          <p14:tracePt t="22076" x="11815763" y="2457450"/>
          <p14:tracePt t="22089" x="11815763" y="2500313"/>
          <p14:tracePt t="22101" x="11801475" y="2538413"/>
          <p14:tracePt t="22115" x="11777663" y="2576513"/>
          <p14:tracePt t="22120" x="11772900" y="2581275"/>
          <p14:tracePt t="22129" x="11768138" y="2590800"/>
          <p14:tracePt t="22143" x="11763375" y="2590800"/>
          <p14:tracePt t="22173" x="11758613" y="2581275"/>
          <p14:tracePt t="22185" x="11749088" y="2562225"/>
          <p14:tracePt t="22199" x="11744325" y="2533650"/>
          <p14:tracePt t="22214" x="11744325" y="2500313"/>
          <p14:tracePt t="22226" x="11744325" y="2466975"/>
          <p14:tracePt t="22240" x="11772900" y="2438400"/>
          <p14:tracePt t="22244" x="11787188" y="2438400"/>
          <p14:tracePt t="22254" x="11806238" y="2428875"/>
          <p14:tracePt t="22268" x="11830050" y="2428875"/>
          <p14:tracePt t="22283" x="11858625" y="2447925"/>
          <p14:tracePt t="22296" x="11891963" y="2476500"/>
          <p14:tracePt t="22309" x="11915775" y="2519363"/>
          <p14:tracePt t="22313" x="11915775" y="2533650"/>
          <p14:tracePt t="22325" x="11925300" y="2571750"/>
          <p14:tracePt t="22340" x="11925300" y="2609850"/>
          <p14:tracePt t="22352" x="11906250" y="2633663"/>
          <p14:tracePt t="22370" x="11849100" y="2657475"/>
          <p14:tracePt t="22371" x="11839575" y="2657475"/>
          <p14:tracePt t="22380" x="11820525" y="2657475"/>
          <p14:tracePt t="22394" x="11777663" y="2657475"/>
          <p14:tracePt t="22408" x="11734800" y="2638425"/>
          <p14:tracePt t="22412" x="11720513" y="2633663"/>
          <p14:tracePt t="22420" x="11706225" y="2619375"/>
          <p14:tracePt t="22436" x="11682413" y="2581275"/>
          <p14:tracePt t="22449" x="11668125" y="2557463"/>
          <p14:tracePt t="22452" x="11668125" y="2547938"/>
          <p14:tracePt t="22466" x="11668125" y="2528888"/>
          <p14:tracePt t="22477" x="11682413" y="2524125"/>
          <p14:tracePt t="22492" x="11725275" y="2514600"/>
          <p14:tracePt t="22505" x="11772900" y="2519363"/>
          <p14:tracePt t="22518" x="11801475" y="2543175"/>
          <p14:tracePt t="22532" x="11839575" y="2595563"/>
          <p14:tracePt t="22546" x="11853863" y="2647950"/>
          <p14:tracePt t="22549" x="11853863" y="2662238"/>
          <p14:tracePt t="22560" x="11849100" y="2695575"/>
          <p14:tracePt t="22564" x="11844338" y="2700338"/>
          <p14:tracePt t="22576" x="11806238" y="2724150"/>
          <p14:tracePt t="22590" x="11749088" y="2738438"/>
          <p14:tracePt t="22601" x="11706225" y="2738438"/>
          <p14:tracePt t="22616" x="11653838" y="2714625"/>
          <p14:tracePt t="22630" x="11615738" y="2662238"/>
          <p14:tracePt t="22643" x="11591925" y="2614613"/>
          <p14:tracePt t="22657" x="11587163" y="2543175"/>
          <p14:tracePt t="22671" x="11601450" y="2481263"/>
          <p14:tracePt t="22674" x="11610975" y="2466975"/>
          <p14:tracePt t="22677" x="11625263" y="2452688"/>
          <p14:tracePt t="22691" x="11710988" y="2419350"/>
          <p14:tracePt t="22706" x="11782425" y="2409825"/>
          <p14:tracePt t="22727" x="11839575" y="2438400"/>
          <p14:tracePt t="22730" x="11849100" y="2452688"/>
          <p14:tracePt t="22742" x="11863388" y="2486025"/>
          <p14:tracePt t="22754" x="11863388" y="2538413"/>
          <p14:tracePt t="22768" x="11839575" y="2581275"/>
          <p14:tracePt t="22774" x="11811000" y="2600325"/>
          <p14:tracePt t="22782" x="11777663" y="2619375"/>
          <p14:tracePt t="22798" x="11701463" y="2633663"/>
          <p14:tracePt t="22801" x="11677650" y="2633663"/>
          <p14:tracePt t="22810" x="11649075" y="2633663"/>
          <p14:tracePt t="22824" x="11606213" y="2619375"/>
          <p14:tracePt t="22838" x="11587163" y="2595563"/>
          <p14:tracePt t="22855" x="11577638" y="2557463"/>
          <p14:tracePt t="22867" x="11587163" y="2543175"/>
          <p14:tracePt t="22880" x="11620500" y="2524125"/>
          <p14:tracePt t="22895" x="11658600" y="2519363"/>
          <p14:tracePt t="22908" x="11677650" y="2519363"/>
          <p14:tracePt t="22922" x="11691938" y="2528888"/>
          <p14:tracePt t="22935" x="11706225" y="2543175"/>
          <p14:tracePt t="22938" x="11715750" y="2552700"/>
          <p14:tracePt t="22948" x="11720513" y="2562225"/>
          <p14:tracePt t="22962" x="11730038" y="2576513"/>
          <p14:tracePt t="22977" x="11734800" y="2586038"/>
          <p14:tracePt t="22980" x="11739563" y="2590800"/>
          <p14:tracePt t="22992" x="11739563" y="2595563"/>
          <p14:tracePt t="23004" x="11739563" y="2600325"/>
          <p14:tracePt t="23019" x="11739563" y="2605088"/>
          <p14:tracePt t="23176" x="11739563" y="2600325"/>
          <p14:tracePt t="23182" x="11739563" y="2595563"/>
          <p14:tracePt t="23200" x="11739563" y="2590800"/>
          <p14:tracePt t="23210" x="11739563" y="2586038"/>
          <p14:tracePt t="23224" x="11739563" y="2581275"/>
          <p14:tracePt t="23311" x="11739563" y="2576513"/>
          <p14:tracePt t="23438" x="11734800" y="2576513"/>
          <p14:tracePt t="23450" x="11734800" y="2571750"/>
          <p14:tracePt t="23457" x="11730038" y="2571750"/>
          <p14:tracePt t="23469" x="11720513" y="2566988"/>
          <p14:tracePt t="23483" x="11706225" y="2552700"/>
          <p14:tracePt t="23497" x="11691938" y="2538413"/>
          <p14:tracePt t="23512" x="11687175" y="2514600"/>
          <p14:tracePt t="23525" x="11682413" y="2500313"/>
          <p14:tracePt t="23529" x="11682413" y="2495550"/>
          <p14:tracePt t="23540" x="11682413" y="2481263"/>
          <p14:tracePt t="23553" x="11706225" y="2466975"/>
          <p14:tracePt t="23566" x="11749088" y="2462213"/>
          <p14:tracePt t="23582" x="11806238" y="2457450"/>
          <p14:tracePt t="23596" x="11853863" y="2481263"/>
          <p14:tracePt t="23608" x="11891963" y="2509838"/>
          <p14:tracePt t="23622" x="11930063" y="2552700"/>
          <p14:tracePt t="23639" x="11949113" y="2600325"/>
          <p14:tracePt t="23651" x="11949113" y="2624138"/>
          <p14:tracePt t="23664" x="11930063" y="2657475"/>
          <p14:tracePt t="23678" x="11872913" y="2690813"/>
          <p14:tracePt t="23691" x="11820525" y="2700338"/>
          <p14:tracePt t="23705" x="11772900" y="2700338"/>
          <p14:tracePt t="23719" x="11734800" y="2695575"/>
          <p14:tracePt t="23733" x="11706225" y="2676525"/>
          <p14:tracePt t="23737" x="11696700" y="2667000"/>
          <p14:tracePt t="23740" x="11691938" y="2657475"/>
          <p14:tracePt t="23748" x="11687175" y="2638425"/>
          <p14:tracePt t="23763" x="11682413" y="2600325"/>
          <p14:tracePt t="23776" x="11691938" y="2576513"/>
          <p14:tracePt t="23789" x="11730038" y="2547938"/>
          <p14:tracePt t="23803" x="11787188" y="2533650"/>
          <p14:tracePt t="23817" x="11830050" y="2533650"/>
          <p14:tracePt t="23831" x="11872913" y="2552700"/>
          <p14:tracePt t="23845" x="11896725" y="2581275"/>
          <p14:tracePt t="23859" x="11911013" y="2609850"/>
          <p14:tracePt t="23863" x="11911013" y="2624138"/>
          <p14:tracePt t="23872" x="11911013" y="2643188"/>
          <p14:tracePt t="23887" x="11891963" y="2676525"/>
          <p14:tracePt t="23902" x="11858625" y="2705100"/>
          <p14:tracePt t="23916" x="11830050" y="2714625"/>
          <p14:tracePt t="23928" x="11806238" y="2719388"/>
          <p14:tracePt t="23943" x="11787188" y="2719388"/>
          <p14:tracePt t="23957" x="11772900" y="2709863"/>
          <p14:tracePt t="23971" x="11763375" y="2681288"/>
          <p14:tracePt t="23986" x="11753850" y="2657475"/>
          <p14:tracePt t="23990" x="11753850" y="2652713"/>
          <p14:tracePt t="24000" x="11749088" y="2638425"/>
          <p14:tracePt t="24011" x="11749088" y="2628900"/>
          <p14:tracePt t="24026" x="11749088" y="2619375"/>
          <p14:tracePt t="24039" x="11749088" y="2614613"/>
          <p14:tracePt t="24414" x="11749088" y="2609850"/>
          <p14:tracePt t="25241" x="11744325" y="2609850"/>
          <p14:tracePt t="25332" x="11744325" y="2614613"/>
          <p14:tracePt t="25336" x="11749088" y="2624138"/>
          <p14:tracePt t="25344" x="11753850" y="2633663"/>
          <p14:tracePt t="25364" x="11758613" y="2667000"/>
          <p14:tracePt t="25373" x="11758613" y="2681288"/>
          <p14:tracePt t="25379" x="11753850" y="2695575"/>
          <p14:tracePt t="25386" x="11744325" y="2709863"/>
          <p14:tracePt t="25388" x="11734800" y="2714625"/>
          <p14:tracePt t="25400" x="11701463" y="2733675"/>
          <p14:tracePt t="25414" x="11634788" y="2752725"/>
          <p14:tracePt t="25430" x="11525250" y="2757488"/>
          <p14:tracePt t="25444" x="11449050" y="2752725"/>
          <p14:tracePt t="25456" x="11406188" y="2738438"/>
          <p14:tracePt t="25469" x="11391900" y="2728913"/>
          <p14:tracePt t="25483" x="11382375" y="2719388"/>
          <p14:tracePt t="25497" x="11387138" y="2705100"/>
          <p14:tracePt t="25512" x="11410950" y="2695575"/>
          <p14:tracePt t="25525" x="11444288" y="2686050"/>
          <p14:tracePt t="25539" x="11482388" y="2681288"/>
          <p14:tracePt t="25541" x="11491913" y="2681288"/>
          <p14:tracePt t="25554" x="11553825" y="2681288"/>
          <p14:tracePt t="25556" x="11563350" y="2681288"/>
          <p14:tracePt t="25568" x="11634788" y="2681288"/>
          <p14:tracePt t="25583" x="11730038" y="2681288"/>
          <p14:tracePt t="25594" x="11801475" y="2676525"/>
          <p14:tracePt t="25608" x="11844338" y="2671763"/>
          <p14:tracePt t="25611" x="11849100" y="2671763"/>
          <p14:tracePt t="25622" x="11853863" y="2667000"/>
          <p14:tracePt t="25653" x="11849100" y="2667000"/>
          <p14:tracePt t="25664" x="11830050" y="2676525"/>
          <p14:tracePt t="25678" x="11801475" y="2686050"/>
          <p14:tracePt t="25691" x="11772900" y="2695575"/>
          <p14:tracePt t="25707" x="11744325" y="2700338"/>
          <p14:tracePt t="25719" x="11734800" y="2705100"/>
          <p14:tracePt t="25733" x="11730038" y="2705100"/>
          <p14:tracePt t="25747" x="11725275" y="2705100"/>
          <p14:tracePt t="25761" x="11720513" y="2705100"/>
          <p14:tracePt t="25775" x="11720513" y="2700338"/>
          <p14:tracePt t="25791" x="11720513" y="2695575"/>
          <p14:tracePt t="25816" x="11720513" y="2690813"/>
          <p14:tracePt t="25830" x="11720513" y="2686050"/>
          <p14:tracePt t="25887" x="11715750" y="2686050"/>
          <p14:tracePt t="25891" x="11715750" y="2681288"/>
          <p14:tracePt t="25894" x="11710988" y="2681288"/>
          <p14:tracePt t="25908" x="11701463" y="2671763"/>
          <p14:tracePt t="25920" x="11691938" y="2667000"/>
          <p14:tracePt t="25924" x="11691938" y="2662238"/>
          <p14:tracePt t="25934" x="11682413" y="2662238"/>
          <p14:tracePt t="25949" x="11677650" y="2657475"/>
          <p14:tracePt t="25963" x="11672888" y="2652713"/>
          <p14:tracePt t="26092" x="11668125" y="2652713"/>
          <p14:tracePt t="26098" x="11663363" y="2652713"/>
          <p14:tracePt t="26118" x="11658600" y="2652713"/>
          <p14:tracePt t="26129" x="11653838" y="2652713"/>
          <p14:tracePt t="26143" x="11649075" y="2652713"/>
          <p14:tracePt t="26157" x="11644313" y="2652713"/>
          <p14:tracePt t="26171" x="11639550" y="2652713"/>
          <p14:tracePt t="26186" x="11634788" y="2652713"/>
          <p14:tracePt t="26472" x="11639550" y="2647950"/>
          <p14:tracePt t="26478" x="11644313" y="2647950"/>
          <p14:tracePt t="26483" x="11653838" y="2643188"/>
          <p14:tracePt t="26504" x="11696700" y="2638425"/>
          <p14:tracePt t="26518" x="11730038" y="2633663"/>
          <p14:tracePt t="26533" x="11772900" y="2628900"/>
          <p14:tracePt t="26547" x="11801475" y="2624138"/>
          <p14:tracePt t="26552" x="11815763" y="2624138"/>
          <p14:tracePt t="26559" x="11830050" y="2624138"/>
          <p14:tracePt t="26574" x="11849100" y="2619375"/>
          <p14:tracePt t="26588" x="11863388" y="2619375"/>
          <p14:tracePt t="26603" x="11872913" y="2619375"/>
          <p14:tracePt t="26636" x="11877675" y="2619375"/>
          <p14:tracePt t="26645" x="11882438" y="2619375"/>
          <p14:tracePt t="26657" x="11891963" y="2619375"/>
          <p14:tracePt t="26671" x="11901488" y="2619375"/>
          <p14:tracePt t="26685" x="11915775" y="2619375"/>
          <p14:tracePt t="26699" x="11930063" y="2624138"/>
          <p14:tracePt t="26745" x="11934825" y="2624138"/>
          <p14:tracePt t="26766" x="11939588" y="2624138"/>
          <p14:tracePt t="46615" x="11920538" y="2619375"/>
          <p14:tracePt t="46621" x="11882438" y="2595563"/>
          <p14:tracePt t="46626" x="11834813" y="2557463"/>
          <p14:tracePt t="46647" x="11620500" y="2409825"/>
          <p14:tracePt t="46658" x="11491913" y="2338388"/>
          <p14:tracePt t="46663" x="11406188" y="2300288"/>
          <p14:tracePt t="46676" x="11220450" y="2247900"/>
          <p14:tracePt t="46678" x="11168063" y="2238375"/>
          <p14:tracePt t="46692" x="10853738" y="2209800"/>
          <p14:tracePt t="46696" x="10777538" y="2205038"/>
          <p14:tracePt t="46707" x="10420350" y="2200275"/>
          <p14:tracePt t="46721" x="9863138" y="2209800"/>
          <p14:tracePt t="46736" x="9105900" y="2228850"/>
          <p14:tracePt t="46748" x="8458200" y="2238375"/>
          <p14:tracePt t="46762" x="7534275" y="2238375"/>
          <p14:tracePt t="46767" x="7181850" y="2224088"/>
          <p14:tracePt t="46775" x="6577013" y="2195513"/>
          <p14:tracePt t="46778" x="6338888" y="2185988"/>
          <p14:tracePt t="46790" x="5348288" y="2119313"/>
          <p14:tracePt t="46803" x="4238625" y="2005013"/>
          <p14:tracePt t="46817" x="3005138" y="1857375"/>
          <p14:tracePt t="46833" x="1857375" y="1676400"/>
          <p14:tracePt t="46844" x="1081088" y="1519238"/>
          <p14:tracePt t="46860" x="152400" y="130016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86FE59-E955-1E64-63D7-5A0A4903AE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84" r="9920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7C01E8-BAAF-4CF5-4404-031890BE3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Secondary Market for Exploits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06749-9507-A9A1-F1FF-E5F31F3AF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/>
              <a:t>Exploits are essentially “hacks”</a:t>
            </a:r>
          </a:p>
          <a:p>
            <a:r>
              <a:rPr lang="en-US" sz="2000"/>
              <a:t>Private companies purchase them</a:t>
            </a:r>
          </a:p>
          <a:p>
            <a:r>
              <a:rPr lang="en-US" sz="2000"/>
              <a:t>Government agencies (and others) buy them second hand</a:t>
            </a:r>
          </a:p>
          <a:p>
            <a:pPr lvl="1"/>
            <a:r>
              <a:rPr lang="en-US" sz="2000"/>
              <a:t>for 10-100x the original price</a:t>
            </a:r>
          </a:p>
          <a:p>
            <a:pPr lvl="1"/>
            <a:r>
              <a:rPr lang="en-US" sz="2000"/>
              <a:t>have little to no traceability</a:t>
            </a:r>
          </a:p>
        </p:txBody>
      </p:sp>
      <p:pic>
        <p:nvPicPr>
          <p:cNvPr id="45" name="Audio 44">
            <a:hlinkClick r:id="" action="ppaction://media"/>
            <a:extLst>
              <a:ext uri="{FF2B5EF4-FFF2-40B4-BE49-F238E27FC236}">
                <a16:creationId xmlns:a16="http://schemas.microsoft.com/office/drawing/2014/main" id="{E349BA94-4D29-F264-8B2B-60967A1A99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83072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22"/>
    </mc:Choice>
    <mc:Fallback>
      <p:transition spd="slow" advTm="186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B1A58-89F8-22B8-6913-5F49E134C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Stuxnet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6835B-EC9A-EB56-26E6-BD7817DF4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dirty="0"/>
              <a:t>Used four exploits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.LNK exploit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2. Remote code exploit for network printers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Escalation of privilege zero day 1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Escalation of privilege zero day 2</a:t>
            </a:r>
          </a:p>
          <a:p>
            <a:pPr lvl="1"/>
            <a:r>
              <a:rPr lang="en-US" dirty="0"/>
              <a:t>Zero-day flaw in Siemens PLC</a:t>
            </a:r>
          </a:p>
          <a:p>
            <a:pPr lvl="1"/>
            <a:r>
              <a:rPr lang="en-US" dirty="0" err="1"/>
              <a:t>Conficker</a:t>
            </a:r>
            <a:r>
              <a:rPr lang="en-US" dirty="0"/>
              <a:t> attack hole</a:t>
            </a:r>
          </a:p>
          <a:p>
            <a:r>
              <a:rPr lang="en-US" dirty="0"/>
              <a:t>What was it designed to do? </a:t>
            </a:r>
          </a:p>
        </p:txBody>
      </p:sp>
      <p:pic>
        <p:nvPicPr>
          <p:cNvPr id="5" name="Graphic 4" descr="Database with solid fill">
            <a:extLst>
              <a:ext uri="{FF2B5EF4-FFF2-40B4-BE49-F238E27FC236}">
                <a16:creationId xmlns:a16="http://schemas.microsoft.com/office/drawing/2014/main" id="{F37ABA62-97A3-2F33-A1B2-75CB8F2925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05600" y="1396207"/>
            <a:ext cx="1665514" cy="1665514"/>
          </a:xfrm>
          <a:prstGeom prst="rect">
            <a:avLst/>
          </a:prstGeom>
        </p:spPr>
      </p:pic>
      <p:pic>
        <p:nvPicPr>
          <p:cNvPr id="7" name="Graphic 6" descr="Server with solid fill">
            <a:extLst>
              <a:ext uri="{FF2B5EF4-FFF2-40B4-BE49-F238E27FC236}">
                <a16:creationId xmlns:a16="http://schemas.microsoft.com/office/drawing/2014/main" id="{3E8A1FA4-E5C9-48E2-EE61-4B1F8E8176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308573" y="1396207"/>
            <a:ext cx="1665514" cy="1665514"/>
          </a:xfrm>
          <a:prstGeom prst="rect">
            <a:avLst/>
          </a:prstGeom>
        </p:spPr>
      </p:pic>
      <p:pic>
        <p:nvPicPr>
          <p:cNvPr id="9" name="Graphic 8" descr="Monitor outline">
            <a:extLst>
              <a:ext uri="{FF2B5EF4-FFF2-40B4-BE49-F238E27FC236}">
                <a16:creationId xmlns:a16="http://schemas.microsoft.com/office/drawing/2014/main" id="{87D63182-EEAE-B485-888D-6A6E69604A4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705600" y="4135892"/>
            <a:ext cx="1665514" cy="1665514"/>
          </a:xfrm>
          <a:prstGeom prst="rect">
            <a:avLst/>
          </a:prstGeom>
        </p:spPr>
      </p:pic>
      <p:pic>
        <p:nvPicPr>
          <p:cNvPr id="11" name="Graphic 10" descr="Usb Stick with solid fill">
            <a:extLst>
              <a:ext uri="{FF2B5EF4-FFF2-40B4-BE49-F238E27FC236}">
                <a16:creationId xmlns:a16="http://schemas.microsoft.com/office/drawing/2014/main" id="{2EAF44FF-3AB2-9EB4-2C5C-4F6E01A3055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308573" y="4135892"/>
            <a:ext cx="1665514" cy="1665514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D95C1E-75A4-62AC-64CF-2E169EA7990F}"/>
              </a:ext>
            </a:extLst>
          </p:cNvPr>
          <p:cNvCxnSpPr>
            <a:stCxn id="11" idx="1"/>
            <a:endCxn id="9" idx="3"/>
          </p:cNvCxnSpPr>
          <p:nvPr/>
        </p:nvCxnSpPr>
        <p:spPr>
          <a:xfrm flipH="1">
            <a:off x="8371114" y="4968649"/>
            <a:ext cx="937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B4DA54-E48B-3A5F-0070-B8095BA47EFB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7538357" y="3061721"/>
            <a:ext cx="2602973" cy="1074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EB529C8-FDDF-3BD9-9E83-6E30A021FADD}"/>
              </a:ext>
            </a:extLst>
          </p:cNvPr>
          <p:cNvCxnSpPr>
            <a:cxnSpLocks/>
            <a:stCxn id="7" idx="1"/>
            <a:endCxn id="5" idx="3"/>
          </p:cNvCxnSpPr>
          <p:nvPr/>
        </p:nvCxnSpPr>
        <p:spPr>
          <a:xfrm flipH="1">
            <a:off x="8371114" y="2228964"/>
            <a:ext cx="937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6" name="Audio 85">
            <a:hlinkClick r:id="" action="ppaction://media"/>
            <a:extLst>
              <a:ext uri="{FF2B5EF4-FFF2-40B4-BE49-F238E27FC236}">
                <a16:creationId xmlns:a16="http://schemas.microsoft.com/office/drawing/2014/main" id="{18CE2DA4-1ACE-96B2-8205-184D652035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36693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67"/>
    </mc:Choice>
    <mc:Fallback>
      <p:transition spd="slow" advTm="41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048" x="7575550" y="6729413"/>
          <p14:tracePt t="11050" x="7775575" y="6686550"/>
          <p14:tracePt t="11051" x="7961313" y="6657975"/>
          <p14:tracePt t="11053" x="8161338" y="6615113"/>
          <p14:tracePt t="11055" x="8389938" y="6572250"/>
          <p14:tracePt t="11057" x="8475663" y="6543675"/>
          <p14:tracePt t="11058" x="8689975" y="6500813"/>
          <p14:tracePt t="11060" x="8890000" y="6457950"/>
          <p14:tracePt t="11062" x="8990013" y="6443663"/>
          <p14:tracePt t="11065" x="9390063" y="6357938"/>
          <p14:tracePt t="11068" x="9604375" y="6315075"/>
          <p14:tracePt t="11069" x="9804400" y="6272213"/>
          <p14:tracePt t="11071" x="9918700" y="6243638"/>
          <p14:tracePt t="11072" x="10133013" y="6200775"/>
          <p14:tracePt t="11074" x="10348913" y="6157913"/>
          <p14:tracePt t="11076" x="10463213" y="6129338"/>
          <p14:tracePt t="11077" x="10691813" y="6072188"/>
          <p14:tracePt t="11082" x="11134725" y="5986463"/>
          <p14:tracePt t="11084" x="11363325" y="5943600"/>
          <p14:tracePt t="11086" x="11606213" y="5900738"/>
          <p14:tracePt t="11087" x="11834813" y="5843588"/>
          <p14:tracePt t="11089" x="12077700" y="5800725"/>
          <p14:tracePt t="11357" x="161925" y="4852988"/>
          <p14:tracePt t="11365" x="647700" y="4914900"/>
          <p14:tracePt t="11372" x="1004888" y="4948238"/>
          <p14:tracePt t="11395" x="2509838" y="5067300"/>
          <p14:tracePt t="11397" x="2647950" y="5072063"/>
          <p14:tracePt t="11409" x="3481388" y="5110163"/>
          <p14:tracePt t="11423" x="4543425" y="5167313"/>
          <p14:tracePt t="11437" x="5300663" y="5210175"/>
          <p14:tracePt t="11450" x="6248400" y="5243513"/>
          <p14:tracePt t="11456" x="6596063" y="5253038"/>
          <p14:tracePt t="11463" x="6986588" y="5257800"/>
          <p14:tracePt t="11477" x="7639050" y="5267325"/>
          <p14:tracePt t="11490" x="8148638" y="5281613"/>
          <p14:tracePt t="11504" x="8577263" y="5314950"/>
          <p14:tracePt t="11506" x="8653463" y="5324475"/>
          <p14:tracePt t="11519" x="8915400" y="5362575"/>
          <p14:tracePt t="11522" x="8963025" y="5372100"/>
          <p14:tracePt t="11533" x="9091613" y="5410200"/>
          <p14:tracePt t="11536" x="9105900" y="5410200"/>
          <p14:tracePt t="11547" x="9167813" y="5438775"/>
          <p14:tracePt t="11560" x="9201150" y="5453063"/>
          <p14:tracePt t="11574" x="9220200" y="5462588"/>
          <p14:tracePt t="11587" x="9234488" y="5467350"/>
          <p14:tracePt t="11593" x="9244013" y="5467350"/>
          <p14:tracePt t="11598" x="9253538" y="5467350"/>
          <p14:tracePt t="11601" x="9263063" y="5467350"/>
          <p14:tracePt t="11616" x="9305925" y="5448300"/>
          <p14:tracePt t="11629" x="9377363" y="5414963"/>
          <p14:tracePt t="11632" x="9391650" y="5405438"/>
          <p14:tracePt t="11643" x="9463088" y="5367338"/>
          <p14:tracePt t="11658" x="9563100" y="5334000"/>
          <p14:tracePt t="11671" x="9644063" y="5314950"/>
          <p14:tracePt t="11685" x="9753600" y="5295900"/>
          <p14:tracePt t="11700" x="9872663" y="5267325"/>
          <p14:tracePt t="11704" x="9906000" y="5262563"/>
          <p14:tracePt t="11712" x="9972675" y="5248275"/>
          <p14:tracePt t="11726" x="10048875" y="5219700"/>
          <p14:tracePt t="11740" x="10106025" y="5186363"/>
          <p14:tracePt t="11754" x="10144125" y="5143500"/>
          <p14:tracePt t="11770" x="10172700" y="5095875"/>
          <p14:tracePt t="11783" x="10182225" y="5067300"/>
          <p14:tracePt t="11796" x="10191750" y="5053013"/>
          <p14:tracePt t="11810" x="10191750" y="5038725"/>
          <p14:tracePt t="11844" x="10196513" y="5038725"/>
          <p14:tracePt t="11851" x="10196513" y="5053013"/>
          <p14:tracePt t="11865" x="10196513" y="5076825"/>
          <p14:tracePt t="11879" x="10191750" y="5100638"/>
          <p14:tracePt t="11895" x="10177463" y="5114925"/>
          <p14:tracePt t="11908" x="10167938" y="5119688"/>
          <p14:tracePt t="11935" x="10163175" y="5114925"/>
          <p14:tracePt t="11949" x="10153650" y="5081588"/>
          <p14:tracePt t="11963" x="10148888" y="5038725"/>
          <p14:tracePt t="11966" x="10148888" y="5024438"/>
          <p14:tracePt t="11969" x="10148888" y="5019675"/>
          <p14:tracePt t="11977" x="10148888" y="4981575"/>
          <p14:tracePt t="11990" x="10148888" y="4924425"/>
          <p14:tracePt t="12004" x="10167938" y="4867275"/>
          <p14:tracePt t="12022" x="10225088" y="4824413"/>
          <p14:tracePt t="12032" x="10267950" y="4814888"/>
          <p14:tracePt t="12046" x="10320338" y="4810125"/>
          <p14:tracePt t="12061" x="10363200" y="4829175"/>
          <p14:tracePt t="12077" x="10391775" y="4876800"/>
          <p14:tracePt t="12089" x="10391775" y="4924425"/>
          <p14:tracePt t="12095" x="10387013" y="4943475"/>
          <p14:tracePt t="12102" x="10372725" y="4967288"/>
          <p14:tracePt t="12116" x="10315575" y="5000625"/>
          <p14:tracePt t="12131" x="10239375" y="5019675"/>
          <p14:tracePt t="12144" x="10186988" y="5019675"/>
          <p14:tracePt t="12157" x="10134600" y="5005388"/>
          <p14:tracePt t="12171" x="10096500" y="4972050"/>
          <p14:tracePt t="12185" x="10082213" y="4919663"/>
          <p14:tracePt t="12199" x="10077450" y="4872038"/>
          <p14:tracePt t="12213" x="10077450" y="4824413"/>
          <p14:tracePt t="12226" x="10096500" y="4795838"/>
          <p14:tracePt t="12240" x="10134600" y="4781550"/>
          <p14:tracePt t="12254" x="10177463" y="4772025"/>
          <p14:tracePt t="12269" x="10210800" y="4772025"/>
          <p14:tracePt t="12282" x="10234613" y="4791075"/>
          <p14:tracePt t="12298" x="10248900" y="4819650"/>
          <p14:tracePt t="12318" x="10263188" y="4881563"/>
          <p14:tracePt t="12334" x="10253663" y="4910138"/>
          <p14:tracePt t="12346" x="10215563" y="4924425"/>
          <p14:tracePt t="12359" x="10182225" y="4924425"/>
          <p14:tracePt t="12373" x="10153650" y="4924425"/>
          <p14:tracePt t="12386" x="10139363" y="4910138"/>
          <p14:tracePt t="12400" x="10125075" y="4867275"/>
          <p14:tracePt t="12403" x="10125075" y="4852988"/>
          <p14:tracePt t="12414" x="10120313" y="4824413"/>
          <p14:tracePt t="12430" x="10120313" y="4776788"/>
          <p14:tracePt t="12441" x="10134600" y="4752975"/>
          <p14:tracePt t="12455" x="10158413" y="4738688"/>
          <p14:tracePt t="12459" x="10163175" y="4738688"/>
          <p14:tracePt t="12469" x="10182225" y="4733925"/>
          <p14:tracePt t="12483" x="10191750" y="4733925"/>
          <p14:tracePt t="12497" x="10206038" y="4748213"/>
          <p14:tracePt t="12511" x="10220325" y="4776788"/>
          <p14:tracePt t="12527" x="10220325" y="4810125"/>
          <p14:tracePt t="12541" x="10220325" y="4824413"/>
          <p14:tracePt t="12553" x="10206038" y="4838700"/>
          <p14:tracePt t="12567" x="10186988" y="4848225"/>
          <p14:tracePt t="12582" x="10177463" y="4848225"/>
          <p14:tracePt t="12604" x="10172700" y="4848225"/>
          <p14:tracePt t="12611" x="10167938" y="4838700"/>
          <p14:tracePt t="12637" x="10167938" y="4829175"/>
          <p14:tracePt t="13677" x="10163175" y="4829175"/>
          <p14:tracePt t="13959" x="10158413" y="4829175"/>
          <p14:tracePt t="14722" x="10153650" y="4829175"/>
          <p14:tracePt t="14730" x="10148888" y="4829175"/>
          <p14:tracePt t="14737" x="10144125" y="4829175"/>
          <p14:tracePt t="14748" x="10139363" y="4829175"/>
          <p14:tracePt t="14762" x="10125075" y="4829175"/>
          <p14:tracePt t="14771" x="10120313" y="4829175"/>
          <p14:tracePt t="14775" x="10115550" y="4829175"/>
          <p14:tracePt t="14790" x="10106025" y="4829175"/>
          <p14:tracePt t="14803" x="10101263" y="4824413"/>
          <p14:tracePt t="14851" x="10096500" y="4824413"/>
          <p14:tracePt t="14863" x="10086975" y="4824413"/>
          <p14:tracePt t="14872" x="10082213" y="4829175"/>
          <p14:tracePt t="14886" x="10063163" y="4838700"/>
          <p14:tracePt t="14890" x="10053638" y="4838700"/>
          <p14:tracePt t="14900" x="10039350" y="4848225"/>
          <p14:tracePt t="14915" x="10010775" y="4867275"/>
          <p14:tracePt t="14929" x="9967913" y="4895850"/>
          <p14:tracePt t="14943" x="9910763" y="4938713"/>
          <p14:tracePt t="14957" x="9844088" y="4976813"/>
          <p14:tracePt t="14970" x="9777413" y="5005388"/>
          <p14:tracePt t="14984" x="9701213" y="5024438"/>
          <p14:tracePt t="14998" x="9629775" y="5024438"/>
          <p14:tracePt t="15001" x="9610725" y="5024438"/>
          <p14:tracePt t="15011" x="9558338" y="5024438"/>
          <p14:tracePt t="15014" x="9529763" y="5024438"/>
          <p14:tracePt t="15025" x="9467850" y="5024438"/>
          <p14:tracePt t="15028" x="9439275" y="5024438"/>
          <p14:tracePt t="15039" x="9363075" y="5010150"/>
          <p14:tracePt t="15056" x="9244013" y="4981575"/>
          <p14:tracePt t="15067" x="9182100" y="4967288"/>
          <p14:tracePt t="15081" x="9096375" y="4943475"/>
          <p14:tracePt t="15085" x="9067800" y="4938713"/>
          <p14:tracePt t="15095" x="9029700" y="4929188"/>
          <p14:tracePt t="15109" x="8996363" y="4924425"/>
          <p14:tracePt t="15123" x="8967788" y="4914900"/>
          <p14:tracePt t="15137" x="8943975" y="4910138"/>
          <p14:tracePt t="15150" x="8924925" y="4910138"/>
          <p14:tracePt t="15164" x="8896350" y="4910138"/>
          <p14:tracePt t="15180" x="8820150" y="4910138"/>
          <p14:tracePt t="15192" x="8748713" y="4914900"/>
          <p14:tracePt t="15206" x="8639175" y="4929188"/>
          <p14:tracePt t="15208" x="8624888" y="4933950"/>
          <p14:tracePt t="15220" x="8553450" y="4948238"/>
          <p14:tracePt t="15222" x="8543925" y="4953000"/>
          <p14:tracePt t="15233" x="8496300" y="4962525"/>
          <p14:tracePt t="15247" x="8448675" y="4976813"/>
          <p14:tracePt t="15261" x="8415338" y="4981575"/>
          <p14:tracePt t="15275" x="8386763" y="4991100"/>
          <p14:tracePt t="15289" x="8353425" y="4995863"/>
          <p14:tracePt t="15303" x="8310563" y="4995863"/>
          <p14:tracePt t="15317" x="8234363" y="4995863"/>
          <p14:tracePt t="15331" x="8139113" y="4991100"/>
          <p14:tracePt t="15344" x="8043863" y="4981575"/>
          <p14:tracePt t="15348" x="8020050" y="4981575"/>
          <p14:tracePt t="15358" x="7934325" y="4972050"/>
          <p14:tracePt t="15360" x="7905750" y="4967288"/>
          <p14:tracePt t="15373" x="7772400" y="4957763"/>
          <p14:tracePt t="15377" x="7739063" y="4953000"/>
          <p14:tracePt t="15386" x="7643813" y="4943475"/>
          <p14:tracePt t="15401" x="7486650" y="4938713"/>
          <p14:tracePt t="15415" x="7381875" y="4938713"/>
          <p14:tracePt t="15428" x="7319963" y="4938713"/>
          <p14:tracePt t="15442" x="7296150" y="4938713"/>
          <p14:tracePt t="15502" x="7300913" y="4943475"/>
          <p14:tracePt t="15507" x="7305675" y="4948238"/>
          <p14:tracePt t="15511" x="7305675" y="4953000"/>
          <p14:tracePt t="15512" x="7310438" y="4953000"/>
          <p14:tracePt t="15525" x="7329488" y="4957763"/>
          <p14:tracePt t="15541" x="7372350" y="4967288"/>
          <p14:tracePt t="15552" x="7405688" y="4972050"/>
          <p14:tracePt t="15567" x="7458075" y="4981575"/>
          <p14:tracePt t="15581" x="7510463" y="4995863"/>
          <p14:tracePt t="15594" x="7543800" y="5000625"/>
          <p14:tracePt t="15608" x="7558088" y="5005388"/>
          <p14:tracePt t="15657" x="7562850" y="5005388"/>
          <p14:tracePt t="15712" x="7567613" y="4995863"/>
          <p14:tracePt t="15716" x="7572375" y="4991100"/>
          <p14:tracePt t="15719" x="7577138" y="4981575"/>
          <p14:tracePt t="15733" x="7605713" y="4953000"/>
          <p14:tracePt t="15748" x="7662863" y="4919663"/>
          <p14:tracePt t="15752" x="7677150" y="4910138"/>
          <p14:tracePt t="15761" x="7720013" y="4895850"/>
          <p14:tracePt t="15775" x="7791450" y="4886325"/>
          <p14:tracePt t="15789" x="7834313" y="4886325"/>
          <p14:tracePt t="15802" x="7867650" y="4910138"/>
          <p14:tracePt t="15817" x="7891463" y="4948238"/>
          <p14:tracePt t="15831" x="7891463" y="4995863"/>
          <p14:tracePt t="15845" x="7881938" y="5029200"/>
          <p14:tracePt t="15858" x="7848600" y="5053013"/>
          <p14:tracePt t="15865" x="7824788" y="5062538"/>
          <p14:tracePt t="15872" x="7800975" y="5067300"/>
          <p14:tracePt t="15874" x="7796213" y="5067300"/>
          <p14:tracePt t="15886" x="7762875" y="5067300"/>
          <p14:tracePt t="15890" x="7753350" y="5067300"/>
          <p14:tracePt t="15900" x="7729538" y="5057775"/>
          <p14:tracePt t="15914" x="7700963" y="5024438"/>
          <p14:tracePt t="15928" x="7681913" y="4981575"/>
          <p14:tracePt t="15930" x="7677150" y="4967288"/>
          <p14:tracePt t="15943" x="7667625" y="4924425"/>
          <p14:tracePt t="15957" x="7667625" y="4895850"/>
          <p14:tracePt t="15969" x="7677150" y="4867275"/>
          <p14:tracePt t="15983" x="7691438" y="4852988"/>
          <p14:tracePt t="15999" x="7715250" y="4852988"/>
          <p14:tracePt t="16011" x="7729538" y="4852988"/>
          <p14:tracePt t="16015" x="7734300" y="4852988"/>
          <p14:tracePt t="16025" x="7748588" y="4867275"/>
          <p14:tracePt t="16039" x="7762875" y="4891088"/>
          <p14:tracePt t="16053" x="7777163" y="4910138"/>
          <p14:tracePt t="16067" x="7777163" y="4924425"/>
          <p14:tracePt t="16081" x="7777163" y="4933950"/>
          <p14:tracePt t="16094" x="7777163" y="4938713"/>
          <p14:tracePt t="16154" x="7777163" y="4933950"/>
          <p14:tracePt t="16160" x="7777163" y="4929188"/>
          <p14:tracePt t="16177" x="7772400" y="4924425"/>
          <p14:tracePt t="16522" x="7767638" y="4924425"/>
          <p14:tracePt t="16552" x="7762875" y="4924425"/>
          <p14:tracePt t="19457" x="7762875" y="4919663"/>
          <p14:tracePt t="19481" x="7762875" y="4914900"/>
          <p14:tracePt t="19491" x="7767638" y="4910138"/>
          <p14:tracePt t="19497" x="7777163" y="4910138"/>
          <p14:tracePt t="19504" x="7781925" y="4900613"/>
          <p14:tracePt t="19518" x="7800975" y="4881563"/>
          <p14:tracePt t="19532" x="7829550" y="4848225"/>
          <p14:tracePt t="19546" x="7867650" y="4795838"/>
          <p14:tracePt t="19560" x="7905750" y="4738688"/>
          <p14:tracePt t="19564" x="7924800" y="4719638"/>
          <p14:tracePt t="19574" x="7953375" y="4681538"/>
          <p14:tracePt t="19577" x="7967663" y="4662488"/>
          <p14:tracePt t="19588" x="8005763" y="4614863"/>
          <p14:tracePt t="19590" x="8010525" y="4605338"/>
          <p14:tracePt t="19592" x="8020050" y="4595813"/>
          <p14:tracePt t="19604" x="8053388" y="4552950"/>
          <p14:tracePt t="19615" x="8091488" y="4505325"/>
          <p14:tracePt t="19629" x="8139113" y="4457700"/>
          <p14:tracePt t="19643" x="8191500" y="4405313"/>
          <p14:tracePt t="19657" x="8258175" y="4348163"/>
          <p14:tracePt t="19671" x="8334375" y="4281488"/>
          <p14:tracePt t="19685" x="8415338" y="4214813"/>
          <p14:tracePt t="19699" x="8510588" y="4148138"/>
          <p14:tracePt t="19715" x="8620125" y="4067175"/>
          <p14:tracePt t="19718" x="8648700" y="4048125"/>
          <p14:tracePt t="19726" x="8696325" y="4010025"/>
          <p14:tracePt t="19730" x="8720138" y="3981450"/>
          <p14:tracePt t="19740" x="8791575" y="3924300"/>
          <p14:tracePt t="19754" x="8882063" y="3824288"/>
          <p14:tracePt t="19768" x="8972550" y="3719513"/>
          <p14:tracePt t="19770" x="8991600" y="3695700"/>
          <p14:tracePt t="19782" x="9058275" y="3624263"/>
          <p14:tracePt t="19785" x="9077325" y="3595688"/>
          <p14:tracePt t="19796" x="9134475" y="3538538"/>
          <p14:tracePt t="19800" x="9158288" y="3509963"/>
          <p14:tracePt t="19810" x="9191625" y="3467100"/>
          <p14:tracePt t="19813" x="9201150" y="3452813"/>
          <p14:tracePt t="19824" x="9224963" y="3409950"/>
          <p14:tracePt t="19841" x="9244013" y="3343275"/>
          <p14:tracePt t="19852" x="9248775" y="3305175"/>
          <p14:tracePt t="19856" x="9248775" y="3290888"/>
          <p14:tracePt t="19866" x="9258300" y="3248025"/>
          <p14:tracePt t="19879" x="9277350" y="3195638"/>
          <p14:tracePt t="19893" x="9324975" y="3124200"/>
          <p14:tracePt t="19895" x="9339263" y="3109913"/>
          <p14:tracePt t="19907" x="9391650" y="3052763"/>
          <p14:tracePt t="19910" x="9405938" y="3038475"/>
          <p14:tracePt t="19922" x="9448800" y="2986088"/>
          <p14:tracePt t="19935" x="9510713" y="2914650"/>
          <p14:tracePt t="19940" x="9534525" y="2881313"/>
          <p14:tracePt t="19949" x="9563100" y="2838450"/>
          <p14:tracePt t="19966" x="9620250" y="2733675"/>
          <p14:tracePt t="19968" x="9629775" y="2714625"/>
          <p14:tracePt t="19978" x="9653588" y="2662238"/>
          <p14:tracePt t="19981" x="9667875" y="2638425"/>
          <p14:tracePt t="19991" x="9696450" y="2571750"/>
          <p14:tracePt t="20004" x="9734550" y="2495550"/>
          <p14:tracePt t="20018" x="9772650" y="2409825"/>
          <p14:tracePt t="20021" x="9782175" y="2390775"/>
          <p14:tracePt t="20032" x="9815513" y="2338388"/>
          <p14:tracePt t="20034" x="9825038" y="2324100"/>
          <p14:tracePt t="20046" x="9858375" y="2276475"/>
          <p14:tracePt t="20060" x="9906000" y="2224088"/>
          <p14:tracePt t="20063" x="9915525" y="2219325"/>
          <p14:tracePt t="20076" x="9953625" y="2181225"/>
          <p14:tracePt t="20089" x="9991725" y="2152650"/>
          <p14:tracePt t="20102" x="10029825" y="2124075"/>
          <p14:tracePt t="20107" x="10044113" y="2114550"/>
          <p14:tracePt t="20115" x="10063163" y="2100263"/>
          <p14:tracePt t="20129" x="10101263" y="2081213"/>
          <p14:tracePt t="20143" x="10134600" y="2062163"/>
          <p14:tracePt t="20157" x="10158413" y="2043113"/>
          <p14:tracePt t="20159" x="10167938" y="2038350"/>
          <p14:tracePt t="20171" x="10186988" y="2024063"/>
          <p14:tracePt t="20188" x="10210800" y="2009775"/>
          <p14:tracePt t="20200" x="10220325" y="2009775"/>
          <p14:tracePt t="20226" x="10229850" y="2014538"/>
          <p14:tracePt t="20240" x="10244138" y="2052638"/>
          <p14:tracePt t="20254" x="10263188" y="2119313"/>
          <p14:tracePt t="20257" x="10272713" y="2133600"/>
          <p14:tracePt t="20268" x="10287000" y="2205038"/>
          <p14:tracePt t="20271" x="10291763" y="2238375"/>
          <p14:tracePt t="20282" x="10301288" y="2324100"/>
          <p14:tracePt t="20296" x="10296525" y="2452688"/>
          <p14:tracePt t="20311" x="10258425" y="2581275"/>
          <p14:tracePt t="20327" x="10201275" y="2671763"/>
          <p14:tracePt t="20331" x="10182225" y="2690813"/>
          <p14:tracePt t="20338" x="10148888" y="2719388"/>
          <p14:tracePt t="20340" x="10139363" y="2724150"/>
          <p14:tracePt t="20351" x="10082213" y="2752725"/>
          <p14:tracePt t="20366" x="10015538" y="2762250"/>
          <p14:tracePt t="20379" x="9963150" y="2757488"/>
          <p14:tracePt t="20393" x="9915525" y="2728913"/>
          <p14:tracePt t="20408" x="9867900" y="2662238"/>
          <p14:tracePt t="20423" x="9829800" y="2557463"/>
          <p14:tracePt t="20435" x="9810750" y="2466975"/>
          <p14:tracePt t="20449" x="9782175" y="2324100"/>
          <p14:tracePt t="20463" x="9767888" y="2185988"/>
          <p14:tracePt t="20466" x="9767888" y="2162175"/>
          <p14:tracePt t="20469" x="9767888" y="2143125"/>
          <p14:tracePt t="20477" x="9767888" y="2071688"/>
          <p14:tracePt t="20491" x="9815513" y="1981200"/>
          <p14:tracePt t="20505" x="9901238" y="1924050"/>
          <p14:tracePt t="20519" x="9986963" y="1900238"/>
          <p14:tracePt t="20534" x="10134600" y="1895475"/>
          <p14:tracePt t="20536" x="10148888" y="1905000"/>
          <p14:tracePt t="20547" x="10220325" y="1928813"/>
          <p14:tracePt t="20549" x="10248900" y="1947863"/>
          <p14:tracePt t="20560" x="10306050" y="1995488"/>
          <p14:tracePt t="20565" x="10339388" y="2033588"/>
          <p14:tracePt t="20574" x="10367963" y="2081213"/>
          <p14:tracePt t="20579" x="10382250" y="2114550"/>
          <p14:tracePt t="20588" x="10391775" y="2181225"/>
          <p14:tracePt t="20592" x="10396538" y="2219325"/>
          <p14:tracePt t="20595" x="10396538" y="2247900"/>
          <p14:tracePt t="20602" x="10387013" y="2290763"/>
          <p14:tracePt t="20616" x="10329863" y="2381250"/>
          <p14:tracePt t="20629" x="10248900" y="2443163"/>
          <p14:tracePt t="20643" x="10129838" y="2481263"/>
          <p14:tracePt t="20660" x="9963150" y="2490788"/>
          <p14:tracePt t="20672" x="9848850" y="2481263"/>
          <p14:tracePt t="20685" x="9782175" y="2452688"/>
          <p14:tracePt t="20699" x="9734550" y="2395538"/>
          <p14:tracePt t="20705" x="9720263" y="2366963"/>
          <p14:tracePt t="20708" x="9715500" y="2352675"/>
          <p14:tracePt t="20712" x="9710738" y="2333625"/>
          <p14:tracePt t="20727" x="9705975" y="2252663"/>
          <p14:tracePt t="20740" x="9734550" y="2200275"/>
          <p14:tracePt t="20754" x="9805988" y="2147888"/>
          <p14:tracePt t="20768" x="9901238" y="2114550"/>
          <p14:tracePt t="20783" x="10001250" y="2109788"/>
          <p14:tracePt t="20796" x="10110788" y="2109788"/>
          <p14:tracePt t="20810" x="10201275" y="2152650"/>
          <p14:tracePt t="20824" x="10253663" y="2219325"/>
          <p14:tracePt t="20839" x="10277475" y="2300288"/>
          <p14:tracePt t="20851" x="10282238" y="2381250"/>
          <p14:tracePt t="20865" x="10253663" y="2457450"/>
          <p14:tracePt t="20881" x="10182225" y="2509838"/>
          <p14:tracePt t="20893" x="10110788" y="2528888"/>
          <p14:tracePt t="20907" x="10010775" y="2533650"/>
          <p14:tracePt t="20921" x="9944100" y="2514600"/>
          <p14:tracePt t="20935" x="9882188" y="2462213"/>
          <p14:tracePt t="20949" x="9853613" y="2386013"/>
          <p14:tracePt t="20952" x="9844088" y="2362200"/>
          <p14:tracePt t="20963" x="9834563" y="2290763"/>
          <p14:tracePt t="20965" x="9829800" y="2276475"/>
          <p14:tracePt t="20977" x="9834563" y="2195513"/>
          <p14:tracePt t="20992" x="9877425" y="2114550"/>
          <p14:tracePt t="21005" x="9948863" y="2076450"/>
          <p14:tracePt t="21021" x="10048875" y="2057400"/>
          <p14:tracePt t="21032" x="10148888" y="2062163"/>
          <p14:tracePt t="21046" x="10272713" y="2095500"/>
          <p14:tracePt t="21049" x="10291763" y="2109788"/>
          <p14:tracePt t="21060" x="10353675" y="2162175"/>
          <p14:tracePt t="21074" x="10401300" y="2243138"/>
          <p14:tracePt t="21077" x="10406063" y="2266950"/>
          <p14:tracePt t="21088" x="10410825" y="2333625"/>
          <p14:tracePt t="21101" x="10382250" y="2405063"/>
          <p14:tracePt t="21115" x="10310813" y="2466975"/>
          <p14:tracePt t="21131" x="10201275" y="2509838"/>
          <p14:tracePt t="21134" x="10191750" y="2514600"/>
          <p14:tracePt t="21144" x="10134600" y="2528888"/>
          <p14:tracePt t="21157" x="10067925" y="2543175"/>
          <p14:tracePt t="21171" x="10034588" y="2547938"/>
          <p14:tracePt t="21185" x="10025063" y="2547938"/>
          <p14:tracePt t="21198" x="10020300" y="2547938"/>
          <p14:tracePt t="21220" x="10015538" y="2524125"/>
          <p14:tracePt t="21233" x="10015538" y="2505075"/>
          <p14:tracePt t="21247" x="10010775" y="2486025"/>
          <p14:tracePt t="21262" x="10010775" y="2476500"/>
          <p14:tracePt t="22050" x="10010775" y="2471738"/>
          <p14:tracePt t="22054" x="10006013" y="2471738"/>
          <p14:tracePt t="22059" x="10006013" y="2466975"/>
          <p14:tracePt t="22085" x="9996488" y="2466975"/>
          <p14:tracePt t="24685" x="9991725" y="2466975"/>
          <p14:tracePt t="24690" x="9986963" y="2466975"/>
          <p14:tracePt t="24698" x="9982200" y="2466975"/>
          <p14:tracePt t="24848" x="9977438" y="2466975"/>
          <p14:tracePt t="24891" x="9972675" y="2466975"/>
          <p14:tracePt t="24920" x="9967913" y="2466975"/>
          <p14:tracePt t="24959" x="9963150" y="2466975"/>
          <p14:tracePt t="24972" x="9958388" y="2466975"/>
          <p14:tracePt t="24985" x="9953625" y="2466975"/>
          <p14:tracePt t="25013" x="9948863" y="2466975"/>
          <p14:tracePt t="25019" x="9944100" y="2466975"/>
          <p14:tracePt t="25023" x="9939338" y="2466975"/>
          <p14:tracePt t="25037" x="9929813" y="2462213"/>
          <p14:tracePt t="25046" x="9920288" y="2462213"/>
          <p14:tracePt t="25061" x="9906000" y="2462213"/>
          <p14:tracePt t="25077" x="9891713" y="2457450"/>
          <p14:tracePt t="25088" x="9882188" y="2452688"/>
          <p14:tracePt t="25102" x="9877425" y="2452688"/>
          <p14:tracePt t="25116" x="9872663" y="2452688"/>
          <p14:tracePt t="31097" x="9867900" y="2452688"/>
          <p14:tracePt t="31112" x="9863138" y="2452688"/>
          <p14:tracePt t="31118" x="9853613" y="2452688"/>
          <p14:tracePt t="31144" x="9782175" y="2457450"/>
          <p14:tracePt t="31163" x="9682163" y="2495550"/>
          <p14:tracePt t="31171" x="9591675" y="2524125"/>
          <p14:tracePt t="31187" x="9396413" y="2595563"/>
          <p14:tracePt t="31193" x="9263063" y="2638425"/>
          <p14:tracePt t="31199" x="9167813" y="2667000"/>
          <p14:tracePt t="31213" x="8877300" y="2747963"/>
          <p14:tracePt t="31216" x="8782050" y="2767013"/>
          <p14:tracePt t="31228" x="8505825" y="2819400"/>
          <p14:tracePt t="31241" x="8139113" y="2876550"/>
          <p14:tracePt t="31255" x="7681913" y="2938463"/>
          <p14:tracePt t="31269" x="7081838" y="3000375"/>
          <p14:tracePt t="31284" x="6353175" y="3052763"/>
          <p14:tracePt t="31297" x="5872163" y="3081338"/>
          <p14:tracePt t="31300" x="5638800" y="3095625"/>
          <p14:tracePt t="31310" x="5167313" y="3114675"/>
          <p14:tracePt t="31314" x="4972050" y="3124200"/>
          <p14:tracePt t="31324" x="4524375" y="3138488"/>
          <p14:tracePt t="31338" x="3700463" y="3157538"/>
          <p14:tracePt t="31341" x="3543300" y="3162300"/>
          <p14:tracePt t="31351" x="3067050" y="3167063"/>
          <p14:tracePt t="31355" x="2852738" y="3167063"/>
          <p14:tracePt t="31365" x="2324100" y="3167063"/>
          <p14:tracePt t="31379" x="1609725" y="3143250"/>
          <p14:tracePt t="31395" x="1038225" y="3109913"/>
          <p14:tracePt t="31407" x="704850" y="3057525"/>
          <p14:tracePt t="31421" x="442913" y="2990850"/>
          <p14:tracePt t="31435" x="309563" y="2924175"/>
          <p14:tracePt t="31449" x="276225" y="2852738"/>
          <p14:tracePt t="31452" x="276225" y="2828925"/>
          <p14:tracePt t="31463" x="290513" y="2752725"/>
          <p14:tracePt t="31465" x="300038" y="2724150"/>
          <p14:tracePt t="31476" x="347663" y="2624138"/>
          <p14:tracePt t="31479" x="376238" y="2581275"/>
          <p14:tracePt t="31490" x="471488" y="2447925"/>
          <p14:tracePt t="31504" x="604838" y="2276475"/>
          <p14:tracePt t="31506" x="638175" y="2233613"/>
          <p14:tracePt t="31519" x="738188" y="2081213"/>
          <p14:tracePt t="31523" x="781050" y="2014538"/>
          <p14:tracePt t="31532" x="842963" y="1900238"/>
          <p14:tracePt t="31546" x="904875" y="1738313"/>
          <p14:tracePt t="31560" x="947738" y="1595438"/>
          <p14:tracePt t="31574" x="990600" y="1452563"/>
          <p14:tracePt t="31588" x="1042988" y="1323975"/>
          <p14:tracePt t="31592" x="1062038" y="1281113"/>
          <p14:tracePt t="31594" x="1071563" y="1266825"/>
          <p14:tracePt t="31601" x="1104900" y="1200150"/>
          <p14:tracePt t="31617" x="1181100" y="1081088"/>
          <p14:tracePt t="31631" x="1233488" y="1000125"/>
          <p14:tracePt t="31644" x="1262063" y="952500"/>
          <p14:tracePt t="31657" x="1285875" y="909638"/>
          <p14:tracePt t="31672" x="1290638" y="895350"/>
          <p14:tracePt t="31708" x="1285875" y="895350"/>
          <p14:tracePt t="31714" x="1276350" y="895350"/>
          <p14:tracePt t="31728" x="1214438" y="895350"/>
          <p14:tracePt t="31740" x="1123950" y="904875"/>
          <p14:tracePt t="31755" x="933450" y="942975"/>
          <p14:tracePt t="31768" x="704850" y="1004888"/>
          <p14:tracePt t="31782" x="409575" y="1095375"/>
          <p14:tracePt t="31787" x="290513" y="1143000"/>
          <p14:tracePt t="31796" x="57150" y="123348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6ECA6DCB-B7E1-40A9-9524-540C6DA40B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31D3BE-3E35-9F5F-03C7-AD14E5210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en-US" sz="3700"/>
              <a:t>What does this mean for war? </a:t>
            </a:r>
          </a:p>
        </p:txBody>
      </p: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036" name="Rectangle 103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Rectangle 103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22A60-5ACE-4B97-2647-D5F8212CF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5278066" cy="3979585"/>
          </a:xfrm>
        </p:spPr>
        <p:txBody>
          <a:bodyPr anchor="ctr">
            <a:normAutofit/>
          </a:bodyPr>
          <a:lstStyle/>
          <a:p>
            <a:r>
              <a:rPr lang="en-US" sz="2000"/>
              <a:t>War has completely changed</a:t>
            </a:r>
          </a:p>
          <a:p>
            <a:pPr lvl="1"/>
            <a:r>
              <a:rPr lang="en-US" sz="2000"/>
              <a:t>Hyper-efficient</a:t>
            </a:r>
          </a:p>
          <a:p>
            <a:pPr lvl="1"/>
            <a:r>
              <a:rPr lang="en-US" sz="2000"/>
              <a:t>Anonymous</a:t>
            </a:r>
          </a:p>
          <a:p>
            <a:pPr lvl="1"/>
            <a:r>
              <a:rPr lang="en-US" sz="2000"/>
              <a:t>Little to no oversight</a:t>
            </a:r>
          </a:p>
          <a:p>
            <a:r>
              <a:rPr lang="en-US" sz="2000"/>
              <a:t>Cyberwarfare capabilities</a:t>
            </a:r>
          </a:p>
          <a:p>
            <a:pPr lvl="1"/>
            <a:r>
              <a:rPr lang="en-US" sz="2000"/>
              <a:t>espionage</a:t>
            </a:r>
          </a:p>
          <a:p>
            <a:pPr lvl="1"/>
            <a:r>
              <a:rPr lang="en-US" sz="2000"/>
              <a:t>sabotage</a:t>
            </a:r>
          </a:p>
          <a:p>
            <a:pPr lvl="1"/>
            <a:r>
              <a:rPr lang="en-US" sz="2000"/>
              <a:t>propaganda</a:t>
            </a:r>
          </a:p>
          <a:p>
            <a:pPr lvl="1"/>
            <a:r>
              <a:rPr lang="en-US" sz="2000"/>
              <a:t>economic disruption</a:t>
            </a:r>
          </a:p>
          <a:p>
            <a:pPr lvl="1"/>
            <a:r>
              <a:rPr lang="en-US" sz="2000"/>
              <a:t>etc.</a:t>
            </a:r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urning the tide in Russia's war on Ukraine | Financial Times">
            <a:extLst>
              <a:ext uri="{FF2B5EF4-FFF2-40B4-BE49-F238E27FC236}">
                <a16:creationId xmlns:a16="http://schemas.microsoft.com/office/drawing/2014/main" id="{33277FE5-F88B-CBE9-4674-9C69615457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" r="-4" b="-4"/>
          <a:stretch/>
        </p:blipFill>
        <p:spPr bwMode="auto">
          <a:xfrm>
            <a:off x="7074646" y="626483"/>
            <a:ext cx="4395569" cy="251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016 Election Graphics by The Washington Post - Washington Post">
            <a:extLst>
              <a:ext uri="{FF2B5EF4-FFF2-40B4-BE49-F238E27FC236}">
                <a16:creationId xmlns:a16="http://schemas.microsoft.com/office/drawing/2014/main" id="{9041F6EF-8D59-ECBB-0178-2E879662B8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" b="-1"/>
          <a:stretch/>
        </p:blipFill>
        <p:spPr bwMode="auto">
          <a:xfrm>
            <a:off x="6950318" y="3712761"/>
            <a:ext cx="4650963" cy="251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C672DB17-1A10-B33F-B09E-83A6CFC165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98864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283"/>
    </mc:Choice>
    <mc:Fallback>
      <p:transition spd="slow" advTm="53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053CBF-3932-45FF-8285-EE5146085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E751C04-BEA6-446B-A678-9C74819EB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8167"/>
            <a:ext cx="4834070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625A013-D9BE-43C4-AF21-6F2B003EF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7875715-EC2E-457F-851D-F6C817685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7E41CC6-0C83-40EE-80BB-79394D9E9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0603498-5DFE-4D26-BFB5-C9269C9BD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710DA-FC45-9FA4-B953-0374959D7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653143"/>
            <a:ext cx="11185071" cy="5765679"/>
          </a:xfrm>
        </p:spPr>
        <p:txBody>
          <a:bodyPr anchor="t">
            <a:normAutofit lnSpcReduction="10000"/>
          </a:bodyPr>
          <a:lstStyle/>
          <a:p>
            <a:pPr marL="0" marR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5400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“…</a:t>
            </a:r>
            <a:r>
              <a:rPr lang="en-US" sz="54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Napoleon won his victories because the Grand Army could outmarch the enemy. It is the same to-day. War never changes. Only weapons are new. Yet it is not always the weapons, but the men who handle them, who win victories.”</a:t>
            </a:r>
            <a:endParaRPr lang="en-US" sz="19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600"/>
              </a:spcAft>
              <a:buNone/>
            </a:pPr>
            <a:endParaRPr lang="en-US" sz="1900" dirty="0">
              <a:solidFill>
                <a:schemeClr val="tx2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9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-“The Days Work of a Soldier” from </a:t>
            </a:r>
            <a:r>
              <a:rPr lang="en-US" sz="1900" i="1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World’s work; Second War Manual; The Conduct of War (1914)</a:t>
            </a:r>
            <a:endParaRPr lang="en-US" sz="19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600"/>
              </a:spcAft>
              <a:buNone/>
            </a:pPr>
            <a:endParaRPr lang="en-US" sz="19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63ACBA3-DEFD-4C6D-BBA0-64468FA99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2F7819D-2B89-4D80-A1C3-8B31811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7065990-2350-41B3-858B-20EF8744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8DA7EC7-CAA0-4665-AA29-BFBA806EC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1132A14-489F-4CED-B626-2A1711C98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2" name="Audio 61">
            <a:hlinkClick r:id="" action="ppaction://media"/>
            <a:extLst>
              <a:ext uri="{FF2B5EF4-FFF2-40B4-BE49-F238E27FC236}">
                <a16:creationId xmlns:a16="http://schemas.microsoft.com/office/drawing/2014/main" id="{A5ACBA0B-881F-CB8A-A20D-ADF7714653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11117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124"/>
    </mc:Choice>
    <mc:Fallback>
      <p:transition spd="slow" advTm="52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3160-C568-AE3A-B873-D2C38E3CC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us?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68E9A6-F996-6037-6616-DBB6BC303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capabilities for destruction have outstripped our abilities to understand them</a:t>
            </a:r>
          </a:p>
          <a:p>
            <a:pPr lvl="1"/>
            <a:r>
              <a:rPr lang="en-US" dirty="0"/>
              <a:t>Specify and follow rules of engagement</a:t>
            </a:r>
          </a:p>
          <a:p>
            <a:pPr lvl="1"/>
            <a:r>
              <a:rPr lang="en-US" dirty="0"/>
              <a:t>Apply intense scrutiny to companies/organizations/people that develop/research/disseminate enabling technologies</a:t>
            </a:r>
          </a:p>
          <a:p>
            <a:pPr lvl="1"/>
            <a:r>
              <a:rPr lang="en-US" dirty="0"/>
              <a:t>Contain civilian fallout</a:t>
            </a:r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2FF18771-7299-157A-3F4C-5E16EC2143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4875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659"/>
    </mc:Choice>
    <mc:Fallback>
      <p:transition spd="slow" advTm="59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348</Words>
  <Application>Microsoft Office PowerPoint</Application>
  <PresentationFormat>Widescreen</PresentationFormat>
  <Paragraphs>39</Paragraphs>
  <Slides>7</Slides>
  <Notes>2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Hacking in the 21st Century</vt:lpstr>
      <vt:lpstr>PowerPoint Presentation</vt:lpstr>
      <vt:lpstr>Secondary Market for Exploits</vt:lpstr>
      <vt:lpstr>Stuxnet</vt:lpstr>
      <vt:lpstr>What does this mean for war? </vt:lpstr>
      <vt:lpstr>PowerPoint Presentation</vt:lpstr>
      <vt:lpstr>What does this mean for us?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Hacking in the 21st Century</dc:title>
  <dc:creator>Sid Burre</dc:creator>
  <cp:lastModifiedBy>Sid Burre</cp:lastModifiedBy>
  <cp:revision>1</cp:revision>
  <dcterms:created xsi:type="dcterms:W3CDTF">2023-03-17T03:11:17Z</dcterms:created>
  <dcterms:modified xsi:type="dcterms:W3CDTF">2023-03-17T05:06:51Z</dcterms:modified>
</cp:coreProperties>
</file>

<file path=docProps/thumbnail.jpeg>
</file>